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</p:sldIdLst>
  <p:sldSz cx="18288000" cy="10287000"/>
  <p:notesSz cx="6858000" cy="9144000"/>
  <p:embeddedFontLst>
    <p:embeddedFont>
      <p:font typeface="Arita Buri Bold" panose="020B0604020202020204" charset="-127"/>
      <p:regular r:id="rId4"/>
    </p:embeddedFont>
    <p:embeddedFont>
      <p:font typeface="Aileron Heavy" panose="020B0604020202020204" charset="0"/>
      <p:regular r:id="rId5"/>
    </p:embeddedFont>
    <p:embeddedFont>
      <p:font typeface="Aileron Regular Bold" panose="020B0604020202020204" charset="0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Woodland Bold" panose="020B0604020202020204" charset="0"/>
      <p:regular r:id="rId11"/>
    </p:embeddedFont>
    <p:embeddedFont>
      <p:font typeface="Woodland Bold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jp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3B8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9279580">
            <a:off x="10484263" y="1285216"/>
            <a:ext cx="6478766" cy="764804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90897" y="933724"/>
            <a:ext cx="9800699" cy="1909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406"/>
              </a:lnSpc>
            </a:pPr>
            <a:r>
              <a:rPr lang="en-US" sz="6733">
                <a:solidFill>
                  <a:srgbClr val="264C3D"/>
                </a:solidFill>
                <a:latin typeface="Arita Buri Bold"/>
              </a:rPr>
              <a:t>The Problem statement and my solution"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966410"/>
            <a:ext cx="6919998" cy="490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840"/>
              </a:lnSpc>
              <a:spcBef>
                <a:spcPct val="0"/>
              </a:spcBef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11563" y="3451188"/>
            <a:ext cx="9162761" cy="6157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7413" lvl="1" indent="-283707">
              <a:lnSpc>
                <a:spcPts val="3679"/>
              </a:lnSpc>
              <a:buFont typeface="Arial"/>
              <a:buChar char="•"/>
            </a:pPr>
            <a:r>
              <a:rPr lang="en-US" sz="2800" spc="26" dirty="0">
                <a:solidFill>
                  <a:srgbClr val="FFFFFF"/>
                </a:solidFill>
                <a:latin typeface="Woodland Bold"/>
              </a:rPr>
              <a:t>My main task was to create a solution to extract the Total amount from any Invoice pdf file of any Invoice format for which the pattern lies in between the amounts in any Invoice.</a:t>
            </a:r>
          </a:p>
          <a:p>
            <a:pPr>
              <a:lnSpc>
                <a:spcPts val="3679"/>
              </a:lnSpc>
            </a:pPr>
            <a:endParaRPr lang="en-US" sz="2800" spc="26" dirty="0">
              <a:solidFill>
                <a:srgbClr val="FFFFFF"/>
              </a:solidFill>
              <a:latin typeface="Woodland Bold"/>
            </a:endParaRPr>
          </a:p>
          <a:p>
            <a:pPr marL="567413" lvl="1" indent="-283707">
              <a:lnSpc>
                <a:spcPts val="3679"/>
              </a:lnSpc>
              <a:buFont typeface="Arial"/>
              <a:buChar char="•"/>
            </a:pPr>
            <a:r>
              <a:rPr lang="en-US" sz="2800" spc="10" dirty="0">
                <a:solidFill>
                  <a:srgbClr val="FFFFFF"/>
                </a:solidFill>
                <a:latin typeface="Woodland Bold"/>
              </a:rPr>
              <a:t>Since every invoice has amounts mentioned in the format </a:t>
            </a:r>
            <a:r>
              <a:rPr lang="en-US" sz="2800" spc="10" dirty="0">
                <a:solidFill>
                  <a:srgbClr val="FFFFFF"/>
                </a:solidFill>
                <a:latin typeface="Woodland Bold Bold"/>
              </a:rPr>
              <a:t>“</a:t>
            </a:r>
            <a:r>
              <a:rPr lang="en-US" sz="2800" spc="10" dirty="0" err="1">
                <a:solidFill>
                  <a:srgbClr val="FFFFFF"/>
                </a:solidFill>
                <a:latin typeface="Woodland Bold Bold"/>
              </a:rPr>
              <a:t>xx.yy</a:t>
            </a:r>
            <a:r>
              <a:rPr lang="en-US" sz="2800" spc="10" dirty="0">
                <a:solidFill>
                  <a:srgbClr val="FFFFFF"/>
                </a:solidFill>
                <a:latin typeface="Woodland Bold Bold"/>
              </a:rPr>
              <a:t>”,</a:t>
            </a:r>
            <a:r>
              <a:rPr lang="en-US" sz="2800" spc="10" dirty="0">
                <a:solidFill>
                  <a:srgbClr val="FFFFFF"/>
                </a:solidFill>
                <a:latin typeface="Woodland Bold"/>
              </a:rPr>
              <a:t> extracting the highest float value from the PDF would give me the total amount of that Invoice.</a:t>
            </a:r>
          </a:p>
          <a:p>
            <a:pPr>
              <a:lnSpc>
                <a:spcPts val="3679"/>
              </a:lnSpc>
            </a:pPr>
            <a:endParaRPr lang="en-US" sz="2800" spc="10" dirty="0">
              <a:solidFill>
                <a:srgbClr val="FFFFFF"/>
              </a:solidFill>
              <a:latin typeface="Woodland Bold"/>
            </a:endParaRPr>
          </a:p>
          <a:p>
            <a:pPr marL="567413" lvl="1" indent="-283707">
              <a:lnSpc>
                <a:spcPts val="3679"/>
              </a:lnSpc>
              <a:buFont typeface="Arial"/>
              <a:buChar char="•"/>
            </a:pPr>
            <a:r>
              <a:rPr lang="en-US" sz="2800" spc="10" dirty="0">
                <a:solidFill>
                  <a:srgbClr val="FFFFFF"/>
                </a:solidFill>
                <a:latin typeface="Woodland Bold"/>
              </a:rPr>
              <a:t>I used BORB library of Python, Python regex, and lists to create my solution and later on.</a:t>
            </a:r>
          </a:p>
          <a:p>
            <a:pPr>
              <a:lnSpc>
                <a:spcPts val="3679"/>
              </a:lnSpc>
            </a:pPr>
            <a:endParaRPr lang="en-US" sz="2800" spc="10" dirty="0">
              <a:solidFill>
                <a:srgbClr val="FFFFFF"/>
              </a:solidFill>
              <a:latin typeface="Woodland Bold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077700" y="1028700"/>
            <a:ext cx="4114800" cy="8229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3" r="28253"/>
          <a:stretch/>
        </p:blipFill>
        <p:spPr>
          <a:xfrm>
            <a:off x="12409086" y="2051110"/>
            <a:ext cx="3461323" cy="61162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4902" y="4034790"/>
            <a:ext cx="5185807" cy="1780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716"/>
              </a:lnSpc>
              <a:spcBef>
                <a:spcPct val="0"/>
              </a:spcBef>
            </a:pPr>
            <a:r>
              <a:rPr lang="en-US" sz="3600" u="none" spc="107">
                <a:solidFill>
                  <a:srgbClr val="191919"/>
                </a:solidFill>
                <a:latin typeface="Aileron Heavy"/>
              </a:rPr>
              <a:t>The Stages of creating the solution.</a:t>
            </a:r>
          </a:p>
          <a:p>
            <a:pPr marL="0" lvl="0" indent="0">
              <a:lnSpc>
                <a:spcPts val="4716"/>
              </a:lnSpc>
              <a:spcBef>
                <a:spcPct val="0"/>
              </a:spcBef>
            </a:pPr>
            <a:endParaRPr lang="en-US" sz="3600" u="none" spc="107">
              <a:solidFill>
                <a:srgbClr val="191919"/>
              </a:solidFill>
              <a:latin typeface="Aileron Heavy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5869328"/>
            <a:ext cx="5185807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640"/>
              </a:lnSpc>
            </a:pPr>
            <a:endParaRPr/>
          </a:p>
        </p:txBody>
      </p:sp>
      <p:sp>
        <p:nvSpPr>
          <p:cNvPr id="4" name="AutoShape 4"/>
          <p:cNvSpPr/>
          <p:nvPr/>
        </p:nvSpPr>
        <p:spPr>
          <a:xfrm>
            <a:off x="6494574" y="972022"/>
            <a:ext cx="10764726" cy="1644902"/>
          </a:xfrm>
          <a:prstGeom prst="rect">
            <a:avLst/>
          </a:prstGeom>
          <a:solidFill>
            <a:srgbClr val="86EAE9">
              <a:alpha val="29804"/>
            </a:srgbClr>
          </a:solidFill>
        </p:spPr>
      </p:sp>
      <p:sp>
        <p:nvSpPr>
          <p:cNvPr id="5" name="TextBox 5"/>
          <p:cNvSpPr txBox="1"/>
          <p:nvPr/>
        </p:nvSpPr>
        <p:spPr>
          <a:xfrm>
            <a:off x="12642942" y="1009613"/>
            <a:ext cx="4142724" cy="149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 spc="100">
                <a:solidFill>
                  <a:srgbClr val="191919"/>
                </a:solidFill>
                <a:latin typeface="Woodland Bold"/>
              </a:rPr>
              <a:t>Used the BORB library in Python to do this, since it's easy to install and requires less lines of code</a:t>
            </a:r>
          </a:p>
        </p:txBody>
      </p:sp>
      <p:sp>
        <p:nvSpPr>
          <p:cNvPr id="6" name="AutoShape 6"/>
          <p:cNvSpPr/>
          <p:nvPr/>
        </p:nvSpPr>
        <p:spPr>
          <a:xfrm>
            <a:off x="6494574" y="972022"/>
            <a:ext cx="4777276" cy="1644902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7" name="TextBox 7"/>
          <p:cNvSpPr txBox="1"/>
          <p:nvPr/>
        </p:nvSpPr>
        <p:spPr>
          <a:xfrm>
            <a:off x="8031972" y="1361657"/>
            <a:ext cx="3235874" cy="837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4"/>
              </a:lnSpc>
              <a:spcBef>
                <a:spcPct val="0"/>
              </a:spcBef>
            </a:pPr>
            <a:r>
              <a:rPr lang="en-US" sz="2600" spc="101">
                <a:solidFill>
                  <a:srgbClr val="FFFFFF"/>
                </a:solidFill>
                <a:latin typeface="Aileron Regular Bold"/>
              </a:rPr>
              <a:t>EXTRACTING TEXT FROM PDF</a:t>
            </a:r>
          </a:p>
        </p:txBody>
      </p:sp>
      <p:grpSp>
        <p:nvGrpSpPr>
          <p:cNvPr id="8" name="Group 8"/>
          <p:cNvGrpSpPr/>
          <p:nvPr/>
        </p:nvGrpSpPr>
        <p:grpSpPr>
          <a:xfrm rot="-8100000">
            <a:off x="10685819" y="1213378"/>
            <a:ext cx="1164053" cy="1162190"/>
            <a:chOff x="0" y="0"/>
            <a:chExt cx="6350000" cy="63398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EAE9"/>
            </a:solidFill>
          </p:spPr>
        </p:sp>
      </p:grpSp>
      <p:sp>
        <p:nvSpPr>
          <p:cNvPr id="10" name="AutoShape 10"/>
          <p:cNvSpPr/>
          <p:nvPr/>
        </p:nvSpPr>
        <p:spPr>
          <a:xfrm>
            <a:off x="6494574" y="2645263"/>
            <a:ext cx="10764726" cy="1644902"/>
          </a:xfrm>
          <a:prstGeom prst="rect">
            <a:avLst/>
          </a:prstGeom>
          <a:solidFill>
            <a:srgbClr val="3EDAD8">
              <a:alpha val="29804"/>
            </a:srgbClr>
          </a:solidFill>
        </p:spPr>
      </p:sp>
      <p:sp>
        <p:nvSpPr>
          <p:cNvPr id="11" name="TextBox 11"/>
          <p:cNvSpPr txBox="1"/>
          <p:nvPr/>
        </p:nvSpPr>
        <p:spPr>
          <a:xfrm>
            <a:off x="12642942" y="2869545"/>
            <a:ext cx="4142724" cy="112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 spc="100">
                <a:solidFill>
                  <a:srgbClr val="191919"/>
                </a:solidFill>
                <a:latin typeface="Woodland Bold"/>
              </a:rPr>
              <a:t>I stored my output in a .txt file and then assigned the read function to a string</a:t>
            </a:r>
          </a:p>
        </p:txBody>
      </p:sp>
      <p:sp>
        <p:nvSpPr>
          <p:cNvPr id="12" name="AutoShape 12"/>
          <p:cNvSpPr/>
          <p:nvPr/>
        </p:nvSpPr>
        <p:spPr>
          <a:xfrm>
            <a:off x="6494574" y="2645263"/>
            <a:ext cx="4777276" cy="1644902"/>
          </a:xfrm>
          <a:prstGeom prst="rect">
            <a:avLst/>
          </a:prstGeom>
          <a:solidFill>
            <a:srgbClr val="3EDAD8"/>
          </a:solidFill>
        </p:spPr>
      </p:sp>
      <p:grpSp>
        <p:nvGrpSpPr>
          <p:cNvPr id="13" name="Group 13"/>
          <p:cNvGrpSpPr/>
          <p:nvPr/>
        </p:nvGrpSpPr>
        <p:grpSpPr>
          <a:xfrm rot="-8100000">
            <a:off x="10685819" y="2886619"/>
            <a:ext cx="1164053" cy="1162190"/>
            <a:chOff x="0" y="0"/>
            <a:chExt cx="6350000" cy="633984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EDAD8"/>
            </a:solidFill>
          </p:spPr>
        </p:sp>
      </p:grpSp>
      <p:sp>
        <p:nvSpPr>
          <p:cNvPr id="15" name="AutoShape 15"/>
          <p:cNvSpPr/>
          <p:nvPr/>
        </p:nvSpPr>
        <p:spPr>
          <a:xfrm>
            <a:off x="6494574" y="4318505"/>
            <a:ext cx="10764726" cy="1644902"/>
          </a:xfrm>
          <a:prstGeom prst="rect">
            <a:avLst/>
          </a:prstGeom>
          <a:solidFill>
            <a:srgbClr val="37C9EF">
              <a:alpha val="29804"/>
            </a:srgbClr>
          </a:solidFill>
        </p:spPr>
      </p:sp>
      <p:sp>
        <p:nvSpPr>
          <p:cNvPr id="16" name="TextBox 16"/>
          <p:cNvSpPr txBox="1"/>
          <p:nvPr/>
        </p:nvSpPr>
        <p:spPr>
          <a:xfrm>
            <a:off x="12642942" y="4356096"/>
            <a:ext cx="4142724" cy="149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 spc="100">
                <a:solidFill>
                  <a:srgbClr val="191919"/>
                </a:solidFill>
                <a:latin typeface="Woodland Bold"/>
              </a:rPr>
              <a:t>I used Python regular expressions i.e regex to do the same and converted it into a list</a:t>
            </a:r>
          </a:p>
        </p:txBody>
      </p:sp>
      <p:sp>
        <p:nvSpPr>
          <p:cNvPr id="17" name="AutoShape 17"/>
          <p:cNvSpPr/>
          <p:nvPr/>
        </p:nvSpPr>
        <p:spPr>
          <a:xfrm>
            <a:off x="6494574" y="4318505"/>
            <a:ext cx="4777276" cy="1644902"/>
          </a:xfrm>
          <a:prstGeom prst="rect">
            <a:avLst/>
          </a:prstGeom>
          <a:solidFill>
            <a:srgbClr val="37C9EF"/>
          </a:solidFill>
        </p:spPr>
      </p:sp>
      <p:grpSp>
        <p:nvGrpSpPr>
          <p:cNvPr id="18" name="Group 18"/>
          <p:cNvGrpSpPr/>
          <p:nvPr/>
        </p:nvGrpSpPr>
        <p:grpSpPr>
          <a:xfrm rot="-8100000">
            <a:off x="10685819" y="4559861"/>
            <a:ext cx="1164053" cy="1162190"/>
            <a:chOff x="0" y="0"/>
            <a:chExt cx="6350000" cy="63398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C9EF"/>
            </a:solidFill>
          </p:spPr>
        </p:sp>
      </p:grpSp>
      <p:sp>
        <p:nvSpPr>
          <p:cNvPr id="20" name="AutoShape 20"/>
          <p:cNvSpPr/>
          <p:nvPr/>
        </p:nvSpPr>
        <p:spPr>
          <a:xfrm>
            <a:off x="6494574" y="5991746"/>
            <a:ext cx="10764726" cy="1644902"/>
          </a:xfrm>
          <a:prstGeom prst="rect">
            <a:avLst/>
          </a:prstGeom>
          <a:solidFill>
            <a:srgbClr val="2C92D5">
              <a:alpha val="29804"/>
            </a:srgbClr>
          </a:solidFill>
        </p:spPr>
      </p:sp>
      <p:sp>
        <p:nvSpPr>
          <p:cNvPr id="21" name="TextBox 21"/>
          <p:cNvSpPr txBox="1"/>
          <p:nvPr/>
        </p:nvSpPr>
        <p:spPr>
          <a:xfrm>
            <a:off x="12642942" y="6216027"/>
            <a:ext cx="4142724" cy="1120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 spc="100">
                <a:solidFill>
                  <a:srgbClr val="191919"/>
                </a:solidFill>
                <a:latin typeface="Woodland Bold"/>
              </a:rPr>
              <a:t>Used the max() function in Lists. to get the total amount from the invoice</a:t>
            </a:r>
          </a:p>
        </p:txBody>
      </p:sp>
      <p:sp>
        <p:nvSpPr>
          <p:cNvPr id="22" name="AutoShape 22"/>
          <p:cNvSpPr/>
          <p:nvPr/>
        </p:nvSpPr>
        <p:spPr>
          <a:xfrm>
            <a:off x="6494574" y="5991746"/>
            <a:ext cx="4777276" cy="1644902"/>
          </a:xfrm>
          <a:prstGeom prst="rect">
            <a:avLst/>
          </a:prstGeom>
          <a:solidFill>
            <a:srgbClr val="2C92D5"/>
          </a:solidFill>
        </p:spPr>
      </p:sp>
      <p:grpSp>
        <p:nvGrpSpPr>
          <p:cNvPr id="23" name="Group 23"/>
          <p:cNvGrpSpPr/>
          <p:nvPr/>
        </p:nvGrpSpPr>
        <p:grpSpPr>
          <a:xfrm rot="-8100000">
            <a:off x="10685819" y="6233102"/>
            <a:ext cx="1164053" cy="1162190"/>
            <a:chOff x="0" y="0"/>
            <a:chExt cx="6350000" cy="633984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92D5"/>
            </a:solidFill>
          </p:spPr>
        </p:sp>
      </p:grpSp>
      <p:sp>
        <p:nvSpPr>
          <p:cNvPr id="25" name="AutoShape 25"/>
          <p:cNvSpPr/>
          <p:nvPr/>
        </p:nvSpPr>
        <p:spPr>
          <a:xfrm>
            <a:off x="6494574" y="7670075"/>
            <a:ext cx="10764726" cy="1644902"/>
          </a:xfrm>
          <a:prstGeom prst="rect">
            <a:avLst/>
          </a:prstGeom>
          <a:solidFill>
            <a:srgbClr val="13538A">
              <a:alpha val="29804"/>
            </a:srgbClr>
          </a:solidFill>
        </p:spPr>
      </p:sp>
      <p:sp>
        <p:nvSpPr>
          <p:cNvPr id="26" name="TextBox 26"/>
          <p:cNvSpPr txBox="1"/>
          <p:nvPr/>
        </p:nvSpPr>
        <p:spPr>
          <a:xfrm>
            <a:off x="12642942" y="8081047"/>
            <a:ext cx="4142724" cy="746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 spc="100">
                <a:solidFill>
                  <a:srgbClr val="191919"/>
                </a:solidFill>
                <a:latin typeface="Woodland Bold"/>
              </a:rPr>
              <a:t>Deployed the solution using Streamlit library.</a:t>
            </a:r>
          </a:p>
        </p:txBody>
      </p:sp>
      <p:sp>
        <p:nvSpPr>
          <p:cNvPr id="27" name="AutoShape 27"/>
          <p:cNvSpPr/>
          <p:nvPr/>
        </p:nvSpPr>
        <p:spPr>
          <a:xfrm>
            <a:off x="6494574" y="7670075"/>
            <a:ext cx="4777276" cy="1644902"/>
          </a:xfrm>
          <a:prstGeom prst="rect">
            <a:avLst/>
          </a:prstGeom>
          <a:solidFill>
            <a:srgbClr val="13538A"/>
          </a:solidFill>
        </p:spPr>
      </p:sp>
      <p:grpSp>
        <p:nvGrpSpPr>
          <p:cNvPr id="28" name="Group 28"/>
          <p:cNvGrpSpPr/>
          <p:nvPr/>
        </p:nvGrpSpPr>
        <p:grpSpPr>
          <a:xfrm rot="-8100000">
            <a:off x="10685819" y="7911431"/>
            <a:ext cx="1164053" cy="1162190"/>
            <a:chOff x="0" y="0"/>
            <a:chExt cx="6350000" cy="633984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538A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6920334" y="1024848"/>
            <a:ext cx="783092" cy="1539250"/>
            <a:chOff x="0" y="0"/>
            <a:chExt cx="1044123" cy="2052334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562" r="24562"/>
            <a:stretch>
              <a:fillRect/>
            </a:stretch>
          </p:blipFill>
          <p:spPr>
            <a:xfrm>
              <a:off x="0" y="0"/>
              <a:ext cx="1044123" cy="2052334"/>
            </a:xfrm>
            <a:prstGeom prst="rect">
              <a:avLst/>
            </a:prstGeom>
          </p:spPr>
        </p:pic>
        <p:sp>
          <p:nvSpPr>
            <p:cNvPr id="32" name="TextBox 32"/>
            <p:cNvSpPr txBox="1"/>
            <p:nvPr/>
          </p:nvSpPr>
          <p:spPr>
            <a:xfrm>
              <a:off x="135672" y="224670"/>
              <a:ext cx="772779" cy="1555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>
                  <a:solidFill>
                    <a:srgbClr val="86EAE9"/>
                  </a:solidFill>
                  <a:latin typeface="Aileron Heavy"/>
                </a:rPr>
                <a:t>01</a:t>
              </a: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8031972" y="2976727"/>
            <a:ext cx="3235874" cy="837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4"/>
              </a:lnSpc>
              <a:spcBef>
                <a:spcPct val="0"/>
              </a:spcBef>
            </a:pPr>
            <a:r>
              <a:rPr lang="en-US" sz="2600" spc="101">
                <a:solidFill>
                  <a:srgbClr val="FFFFFF"/>
                </a:solidFill>
                <a:latin typeface="Aileron Regular Bold"/>
              </a:rPr>
              <a:t>STORING OUTPUT IN A STRING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6920334" y="2689454"/>
            <a:ext cx="783092" cy="1539250"/>
            <a:chOff x="0" y="0"/>
            <a:chExt cx="1044123" cy="2052334"/>
          </a:xfrm>
        </p:grpSpPr>
        <p:pic>
          <p:nvPicPr>
            <p:cNvPr id="35" name="Picture 3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562" r="24562"/>
            <a:stretch>
              <a:fillRect/>
            </a:stretch>
          </p:blipFill>
          <p:spPr>
            <a:xfrm>
              <a:off x="0" y="0"/>
              <a:ext cx="1044123" cy="2052334"/>
            </a:xfrm>
            <a:prstGeom prst="rect">
              <a:avLst/>
            </a:prstGeom>
          </p:spPr>
        </p:pic>
        <p:sp>
          <p:nvSpPr>
            <p:cNvPr id="36" name="TextBox 36"/>
            <p:cNvSpPr txBox="1"/>
            <p:nvPr/>
          </p:nvSpPr>
          <p:spPr>
            <a:xfrm>
              <a:off x="135672" y="224670"/>
              <a:ext cx="772779" cy="1555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>
                  <a:solidFill>
                    <a:srgbClr val="3EDAD8"/>
                  </a:solidFill>
                  <a:latin typeface="Aileron Heavy"/>
                </a:rPr>
                <a:t>02</a:t>
              </a:r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8035977" y="4710684"/>
            <a:ext cx="3235874" cy="837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4"/>
              </a:lnSpc>
              <a:spcBef>
                <a:spcPct val="0"/>
              </a:spcBef>
            </a:pPr>
            <a:r>
              <a:rPr lang="en-US" sz="2600" spc="101">
                <a:solidFill>
                  <a:srgbClr val="FFFFFF"/>
                </a:solidFill>
                <a:latin typeface="Aileron Regular Bold"/>
              </a:rPr>
              <a:t>EXTRACT FLOATS FROM THE STRING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6920334" y="4371331"/>
            <a:ext cx="783092" cy="1539250"/>
            <a:chOff x="0" y="0"/>
            <a:chExt cx="1044123" cy="2052334"/>
          </a:xfrm>
        </p:grpSpPr>
        <p:pic>
          <p:nvPicPr>
            <p:cNvPr id="39" name="Picture 3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562" r="24562"/>
            <a:stretch>
              <a:fillRect/>
            </a:stretch>
          </p:blipFill>
          <p:spPr>
            <a:xfrm>
              <a:off x="0" y="0"/>
              <a:ext cx="1044123" cy="2052334"/>
            </a:xfrm>
            <a:prstGeom prst="rect">
              <a:avLst/>
            </a:prstGeom>
          </p:spPr>
        </p:pic>
        <p:sp>
          <p:nvSpPr>
            <p:cNvPr id="40" name="TextBox 40"/>
            <p:cNvSpPr txBox="1"/>
            <p:nvPr/>
          </p:nvSpPr>
          <p:spPr>
            <a:xfrm>
              <a:off x="135672" y="224670"/>
              <a:ext cx="772779" cy="1555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>
                  <a:solidFill>
                    <a:srgbClr val="37C9EF"/>
                  </a:solidFill>
                  <a:latin typeface="Aileron Heavy"/>
                </a:rPr>
                <a:t>03</a:t>
              </a:r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8035977" y="6398095"/>
            <a:ext cx="3235874" cy="837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4"/>
              </a:lnSpc>
              <a:spcBef>
                <a:spcPct val="0"/>
              </a:spcBef>
            </a:pPr>
            <a:r>
              <a:rPr lang="en-US" sz="2600" spc="101">
                <a:solidFill>
                  <a:srgbClr val="FFFFFF"/>
                </a:solidFill>
                <a:latin typeface="Aileron Regular Bold"/>
              </a:rPr>
              <a:t>MAXIMUM VALUE FROM THE FLOATS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6920334" y="6044572"/>
            <a:ext cx="783092" cy="1539250"/>
            <a:chOff x="0" y="0"/>
            <a:chExt cx="1044123" cy="2052334"/>
          </a:xfrm>
        </p:grpSpPr>
        <p:pic>
          <p:nvPicPr>
            <p:cNvPr id="43" name="Picture 4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562" r="24562"/>
            <a:stretch>
              <a:fillRect/>
            </a:stretch>
          </p:blipFill>
          <p:spPr>
            <a:xfrm>
              <a:off x="0" y="0"/>
              <a:ext cx="1044123" cy="2052334"/>
            </a:xfrm>
            <a:prstGeom prst="rect">
              <a:avLst/>
            </a:prstGeom>
          </p:spPr>
        </p:pic>
        <p:sp>
          <p:nvSpPr>
            <p:cNvPr id="44" name="TextBox 44"/>
            <p:cNvSpPr txBox="1"/>
            <p:nvPr/>
          </p:nvSpPr>
          <p:spPr>
            <a:xfrm>
              <a:off x="135672" y="224670"/>
              <a:ext cx="772779" cy="1555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>
                  <a:solidFill>
                    <a:srgbClr val="2C92D5"/>
                  </a:solidFill>
                  <a:latin typeface="Aileron Heavy"/>
                </a:rPr>
                <a:t>04</a:t>
              </a:r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8035977" y="8285974"/>
            <a:ext cx="3235874" cy="417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4"/>
              </a:lnSpc>
              <a:spcBef>
                <a:spcPct val="0"/>
              </a:spcBef>
            </a:pPr>
            <a:r>
              <a:rPr lang="en-US" sz="2600" spc="101">
                <a:solidFill>
                  <a:srgbClr val="FFFFFF"/>
                </a:solidFill>
                <a:latin typeface="Aileron Regular Bold"/>
              </a:rPr>
              <a:t>DEPLOYMENT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6920334" y="7722901"/>
            <a:ext cx="783092" cy="1539250"/>
            <a:chOff x="0" y="0"/>
            <a:chExt cx="1044123" cy="2052334"/>
          </a:xfrm>
        </p:grpSpPr>
        <p:pic>
          <p:nvPicPr>
            <p:cNvPr id="47" name="Picture 4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4562" r="24562"/>
            <a:stretch>
              <a:fillRect/>
            </a:stretch>
          </p:blipFill>
          <p:spPr>
            <a:xfrm>
              <a:off x="0" y="0"/>
              <a:ext cx="1044123" cy="2052334"/>
            </a:xfrm>
            <a:prstGeom prst="rect">
              <a:avLst/>
            </a:prstGeom>
          </p:spPr>
        </p:pic>
        <p:sp>
          <p:nvSpPr>
            <p:cNvPr id="48" name="TextBox 48"/>
            <p:cNvSpPr txBox="1"/>
            <p:nvPr/>
          </p:nvSpPr>
          <p:spPr>
            <a:xfrm>
              <a:off x="135672" y="224670"/>
              <a:ext cx="772779" cy="1555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>
                  <a:solidFill>
                    <a:srgbClr val="13538A"/>
                  </a:solidFill>
                  <a:latin typeface="Aileron Heavy"/>
                </a:rPr>
                <a:t>05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207</Words>
  <Application>Microsoft Office PowerPoint</Application>
  <PresentationFormat>Custom</PresentationFormat>
  <Paragraphs>22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Woodland Bold Bold</vt:lpstr>
      <vt:lpstr>Woodland Bold</vt:lpstr>
      <vt:lpstr>Arita Buri Bold</vt:lpstr>
      <vt:lpstr>Aileron Heavy</vt:lpstr>
      <vt:lpstr>Calibri</vt:lpstr>
      <vt:lpstr>Arial</vt:lpstr>
      <vt:lpstr>Aileron Regular 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Problem statement and my solution"</dc:title>
  <cp:lastModifiedBy>Kandal Khandeka</cp:lastModifiedBy>
  <cp:revision>3</cp:revision>
  <dcterms:created xsi:type="dcterms:W3CDTF">2006-08-16T00:00:00Z</dcterms:created>
  <dcterms:modified xsi:type="dcterms:W3CDTF">2021-10-21T19:38:07Z</dcterms:modified>
  <dc:identifier>DAEteqwngTA</dc:identifier>
</cp:coreProperties>
</file>

<file path=docProps/thumbnail.jpeg>
</file>